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8"/>
  </p:notesMasterIdLst>
  <p:sldIdLst>
    <p:sldId id="256" r:id="rId2"/>
    <p:sldId id="264" r:id="rId3"/>
    <p:sldId id="257" r:id="rId4"/>
    <p:sldId id="260" r:id="rId5"/>
    <p:sldId id="259" r:id="rId6"/>
    <p:sldId id="258" r:id="rId7"/>
    <p:sldId id="271" r:id="rId8"/>
    <p:sldId id="263" r:id="rId9"/>
    <p:sldId id="261" r:id="rId10"/>
    <p:sldId id="262" r:id="rId11"/>
    <p:sldId id="267" r:id="rId12"/>
    <p:sldId id="268" r:id="rId13"/>
    <p:sldId id="270" r:id="rId14"/>
    <p:sldId id="269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94643"/>
  </p:normalViewPr>
  <p:slideViewPr>
    <p:cSldViewPr snapToGrid="0" snapToObjects="1">
      <p:cViewPr varScale="1">
        <p:scale>
          <a:sx n="89" d="100"/>
          <a:sy n="89" d="100"/>
        </p:scale>
        <p:origin x="-736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tiff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7/9/18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7/9/18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caternuson.github.io/Adafruit_CircuitPlayground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caternuson.github.io/Adafruit_CircuitPlayground/" TargetMode="Externa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adafruit.com/circuit-playground-lesson-number-0/install-software-windows" TargetMode="External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www.adafruit.com/product/3000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create.arduino.cc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Circuit Playground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Adapted from materials by Crystal Hess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-129503"/>
            <a:ext cx="9692640" cy="1428929"/>
          </a:xfrm>
        </p:spPr>
        <p:txBody>
          <a:bodyPr/>
          <a:lstStyle/>
          <a:p>
            <a:r>
              <a:rPr lang="en-US" dirty="0" smtClean="0"/>
              <a:t>Play with the Code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436904"/>
            <a:ext cx="8595360" cy="259080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does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digitalWrite</a:t>
            </a:r>
            <a:r>
              <a:rPr lang="en-US" dirty="0" smtClean="0"/>
              <a:t> do?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delay</a:t>
            </a:r>
            <a:r>
              <a:rPr lang="en-US" dirty="0" smtClean="0"/>
              <a:t>? 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happens if you put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//</a:t>
            </a:r>
            <a:r>
              <a:rPr lang="en-US" dirty="0" smtClean="0"/>
              <a:t> (forward slash, forward slash) in front of a line of code?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/>
              <a:t>What happens if you change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pinMode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(LED_BUILTIN, OUTPUT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)</a:t>
            </a:r>
            <a:r>
              <a:rPr lang="en-US" dirty="0" smtClean="0"/>
              <a:t> </a:t>
            </a:r>
            <a:r>
              <a:rPr lang="en-US" dirty="0"/>
              <a:t>to say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pinMode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(13,OUTPUT)</a:t>
            </a:r>
            <a:r>
              <a:rPr lang="en-US" dirty="0" smtClean="0"/>
              <a:t>? </a:t>
            </a:r>
            <a:r>
              <a:rPr lang="en-US" dirty="0"/>
              <a:t>What about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pinMode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(9,OUTPUT)</a:t>
            </a:r>
            <a:r>
              <a:rPr lang="en-US" dirty="0" smtClean="0"/>
              <a:t>?</a:t>
            </a:r>
            <a:endParaRPr lang="en-US" dirty="0"/>
          </a:p>
          <a:p>
            <a:pPr marL="457200" indent="-457200" fontAlgn="base">
              <a:buFont typeface="+mj-lt"/>
              <a:buAutoNum type="arabicPeriod"/>
            </a:pP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499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Circuit Playground Library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Access unique parts of Circuit Playground with their own library.</a:t>
            </a:r>
          </a:p>
          <a:p>
            <a:r>
              <a:rPr lang="en-US" dirty="0">
                <a:hlinkClick r:id="rId2"/>
              </a:rPr>
              <a:t>https://caternuson.github.io/Adafruit_CircuitPlayground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045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08872" y="365760"/>
            <a:ext cx="9745640" cy="1072393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dirty="0" smtClean="0"/>
              <a:t>Including the C.P. Library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911682" y="1691322"/>
            <a:ext cx="8852441" cy="243141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smtClean="0"/>
              <a:t>Add the line with “#include” somewhere near the top of your file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Call “</a:t>
            </a:r>
            <a:r>
              <a:rPr lang="en-US" dirty="0" err="1" smtClean="0"/>
              <a:t>CircuitPlayground.begin</a:t>
            </a:r>
            <a:r>
              <a:rPr lang="en-US" dirty="0" smtClean="0"/>
              <a:t>()” in setup()</a:t>
            </a:r>
          </a:p>
          <a:p>
            <a:pPr>
              <a:lnSpc>
                <a:spcPct val="80000"/>
              </a:lnSpc>
            </a:pPr>
            <a:r>
              <a:rPr lang="en-US" dirty="0" smtClean="0"/>
              <a:t>What are the “()” doing?</a:t>
            </a:r>
          </a:p>
          <a:p>
            <a:pPr>
              <a:lnSpc>
                <a:spcPct val="80000"/>
              </a:lnSpc>
            </a:pPr>
            <a:r>
              <a:rPr lang="en-US" dirty="0" smtClean="0">
                <a:hlinkClick r:id="rId2"/>
              </a:rPr>
              <a:t>Full Documentation: https</a:t>
            </a:r>
            <a:r>
              <a:rPr lang="en-US" dirty="0">
                <a:hlinkClick r:id="rId2"/>
              </a:rPr>
              <a:t>://caternuson.github.io/Adafruit_CircuitPlayground/</a:t>
            </a:r>
            <a:endParaRPr lang="en-US" dirty="0"/>
          </a:p>
          <a:p>
            <a:pPr>
              <a:lnSpc>
                <a:spcPct val="80000"/>
              </a:lnSpc>
            </a:pPr>
            <a:endParaRPr lang="en-US" dirty="0" smtClean="0"/>
          </a:p>
          <a:p>
            <a:pPr>
              <a:lnSpc>
                <a:spcPct val="80000"/>
              </a:lnSpc>
            </a:pPr>
            <a:endParaRPr lang="en-US" dirty="0"/>
          </a:p>
        </p:txBody>
      </p:sp>
      <p:pic>
        <p:nvPicPr>
          <p:cNvPr id="9" name="Picture 8" descr="Screen Shot 2018-07-07 at 12.34.3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82" y="3938222"/>
            <a:ext cx="9175245" cy="224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6836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the 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Rewrite the Blink program to instead use </a:t>
            </a:r>
            <a:r>
              <a:rPr lang="en-US" dirty="0" smtClean="0"/>
              <a:t>a </a:t>
            </a:r>
            <a:r>
              <a:rPr lang="en-US" dirty="0" err="1" smtClean="0"/>
              <a:t>NeoPixel</a:t>
            </a:r>
            <a:r>
              <a:rPr lang="en-US" dirty="0" smtClean="0"/>
              <a:t> instead</a:t>
            </a:r>
          </a:p>
          <a:p>
            <a:r>
              <a:rPr lang="en-US" dirty="0" smtClean="0"/>
              <a:t>What lines need to change?</a:t>
            </a:r>
          </a:p>
          <a:p>
            <a:r>
              <a:rPr lang="en-US" dirty="0" smtClean="0"/>
              <a:t>What lines don’t need to change?</a:t>
            </a:r>
          </a:p>
          <a:p>
            <a:r>
              <a:rPr lang="en-US" dirty="0" smtClean="0"/>
              <a:t>How do you know what commands to use?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8518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Fade Example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713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Fade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Software</a:t>
            </a:r>
            <a:endParaRPr lang="en-US" dirty="0" smtClean="0"/>
          </a:p>
          <a:p>
            <a:pPr lvl="2"/>
            <a:r>
              <a:rPr lang="en-US" dirty="0" smtClean="0"/>
              <a:t>Open </a:t>
            </a:r>
            <a:r>
              <a:rPr lang="en-US" dirty="0"/>
              <a:t>the </a:t>
            </a:r>
            <a:r>
              <a:rPr lang="en-US" dirty="0" smtClean="0"/>
              <a:t>example Basics </a:t>
            </a:r>
            <a:r>
              <a:rPr lang="en-US" dirty="0" smtClean="0">
                <a:sym typeface="Wingdings"/>
              </a:rPr>
              <a:t> Fade</a:t>
            </a:r>
            <a:endParaRPr lang="en-US" dirty="0"/>
          </a:p>
          <a:p>
            <a:pPr lvl="2"/>
            <a:r>
              <a:rPr lang="en-US" dirty="0"/>
              <a:t>Upload the </a:t>
            </a:r>
            <a:r>
              <a:rPr lang="en-US" dirty="0" smtClean="0"/>
              <a:t>program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83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-129503"/>
            <a:ext cx="9692640" cy="1428929"/>
          </a:xfrm>
        </p:spPr>
        <p:txBody>
          <a:bodyPr/>
          <a:lstStyle/>
          <a:p>
            <a:r>
              <a:rPr lang="en-US" dirty="0" smtClean="0"/>
              <a:t>Play with the Code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436904"/>
            <a:ext cx="8595360" cy="3657610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happens </a:t>
            </a:r>
            <a:r>
              <a:rPr lang="en-US" dirty="0" smtClean="0"/>
              <a:t>when you run it as-is?</a:t>
            </a:r>
            <a:endParaRPr lang="en-US" dirty="0" smtClean="0"/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does changing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fadeAmount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/>
              <a:t>do? (Try 1, 10, 25, 255) Why</a:t>
            </a:r>
            <a:r>
              <a:rPr lang="en-US" dirty="0" smtClean="0"/>
              <a:t>?</a:t>
            </a:r>
            <a:endParaRPr lang="en-US" dirty="0">
              <a:sym typeface="Wingdings"/>
            </a:endParaRPr>
          </a:p>
          <a:p>
            <a:pPr marL="457200" indent="-457200" fontAlgn="base">
              <a:buFont typeface="+mj-lt"/>
              <a:buAutoNum type="arabicPeriod" startAt="3"/>
            </a:pPr>
            <a:r>
              <a:rPr lang="en-US" dirty="0">
                <a:sym typeface="Wingdings"/>
              </a:rPr>
              <a:t>What does  </a:t>
            </a:r>
            <a:r>
              <a:rPr lang="en-US" b="1" dirty="0">
                <a:latin typeface="Courier" charset="0"/>
                <a:ea typeface="Courier" charset="0"/>
                <a:cs typeface="Courier" charset="0"/>
                <a:sym typeface="Wingdings"/>
              </a:rPr>
              <a:t>if (brightness &lt;= 0 || brightness &gt;= 255)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  <a:sym typeface="Wingdings"/>
              </a:rPr>
              <a:t> </a:t>
            </a:r>
            <a:r>
              <a:rPr lang="en-US" dirty="0" smtClean="0">
                <a:sym typeface="Wingdings"/>
              </a:rPr>
              <a:t>do?</a:t>
            </a:r>
          </a:p>
          <a:p>
            <a:pPr marL="457200" indent="-457200" fontAlgn="base">
              <a:buFont typeface="+mj-lt"/>
              <a:buAutoNum type="arabicPeriod" startAt="3"/>
            </a:pPr>
            <a:r>
              <a:rPr lang="en-US" dirty="0">
                <a:sym typeface="Wingdings"/>
              </a:rPr>
              <a:t>What does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  <a:sym typeface="Wingdings"/>
              </a:rPr>
              <a:t>fadeAmount</a:t>
            </a:r>
            <a:r>
              <a:rPr lang="en-US" b="1" dirty="0">
                <a:latin typeface="Courier" charset="0"/>
                <a:ea typeface="Courier" charset="0"/>
                <a:cs typeface="Courier" charset="0"/>
                <a:sym typeface="Wingdings"/>
              </a:rPr>
              <a:t> = -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  <a:sym typeface="Wingdings"/>
              </a:rPr>
              <a:t>fadeAmount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  <a:sym typeface="Wingdings"/>
              </a:rPr>
              <a:t>; </a:t>
            </a:r>
            <a:r>
              <a:rPr lang="en-US" dirty="0" smtClean="0">
                <a:sym typeface="Wingdings"/>
              </a:rPr>
              <a:t>do?</a:t>
            </a:r>
          </a:p>
        </p:txBody>
      </p:sp>
      <p:sp>
        <p:nvSpPr>
          <p:cNvPr id="10" name="Title 7"/>
          <p:cNvSpPr txBox="1">
            <a:spLocks/>
          </p:cNvSpPr>
          <p:nvPr/>
        </p:nvSpPr>
        <p:spPr>
          <a:xfrm>
            <a:off x="1261872" y="3728039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Added Fun</a:t>
            </a:r>
            <a:endParaRPr lang="en-US" dirty="0"/>
          </a:p>
        </p:txBody>
      </p:sp>
      <p:sp>
        <p:nvSpPr>
          <p:cNvPr id="11" name="Content Placeholder 8"/>
          <p:cNvSpPr txBox="1">
            <a:spLocks/>
          </p:cNvSpPr>
          <p:nvPr/>
        </p:nvSpPr>
        <p:spPr>
          <a:xfrm>
            <a:off x="1261872" y="5158663"/>
            <a:ext cx="8595360" cy="1390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Make the LED fade out very slowly and then not come back on</a:t>
            </a:r>
            <a:r>
              <a:rPr lang="en-US" dirty="0" smtClean="0"/>
              <a:t>.</a:t>
            </a:r>
          </a:p>
          <a:p>
            <a:pPr fontAlgn="base"/>
            <a:r>
              <a:rPr lang="en-US" dirty="0" smtClean="0"/>
              <a:t>Make the program fade a </a:t>
            </a:r>
            <a:r>
              <a:rPr lang="en-US" dirty="0" err="1" smtClean="0"/>
              <a:t>NeoPixel</a:t>
            </a:r>
            <a:r>
              <a:rPr lang="en-US" dirty="0" smtClean="0"/>
              <a:t> instead (how would you do this?)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20327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dirty="0" smtClean="0"/>
              <a:t>is </a:t>
            </a:r>
            <a:r>
              <a:rPr lang="en-US" dirty="0" smtClean="0"/>
              <a:t>Circuit Playground?</a:t>
            </a:r>
          </a:p>
          <a:p>
            <a:r>
              <a:rPr lang="en-US" dirty="0"/>
              <a:t>What is an embedded system?</a:t>
            </a:r>
          </a:p>
          <a:p>
            <a:r>
              <a:rPr lang="en-US" dirty="0" smtClean="0"/>
              <a:t>How to make an LED blink on an Circuit Playground</a:t>
            </a:r>
          </a:p>
          <a:p>
            <a:r>
              <a:rPr lang="en-US" dirty="0" smtClean="0"/>
              <a:t>How to make an LED fade on an </a:t>
            </a:r>
            <a:r>
              <a:rPr lang="en-US" dirty="0"/>
              <a:t>Circuit Playground</a:t>
            </a:r>
            <a:endParaRPr lang="en-US" dirty="0" smtClean="0"/>
          </a:p>
          <a:p>
            <a:r>
              <a:rPr lang="en-US" dirty="0" smtClean="0"/>
              <a:t>Vocab: </a:t>
            </a:r>
            <a:r>
              <a:rPr lang="en-US" dirty="0"/>
              <a:t>Circuit </a:t>
            </a:r>
            <a:r>
              <a:rPr lang="en-US" dirty="0" smtClean="0"/>
              <a:t>Playground board, LEDs, compiling a program, uploading a program, digital vs analog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179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7878675" y="640080"/>
            <a:ext cx="3075836" cy="1325562"/>
          </a:xfrm>
        </p:spPr>
        <p:txBody>
          <a:bodyPr vert="horz" lIns="91440" tIns="27432" rIns="91440" bIns="45720" rtlCol="0" anchor="b">
            <a:normAutofit fontScale="90000"/>
          </a:bodyPr>
          <a:lstStyle/>
          <a:p>
            <a:r>
              <a:rPr lang="en-US" sz="3200" dirty="0"/>
              <a:t>What is </a:t>
            </a:r>
            <a:r>
              <a:rPr lang="en-US" sz="3200" dirty="0" smtClean="0"/>
              <a:t>a Circuit Playground?</a:t>
            </a:r>
            <a:endParaRPr lang="en-US" sz="3200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7878675" y="1936955"/>
            <a:ext cx="3075836" cy="4243182"/>
          </a:xfrm>
        </p:spPr>
        <p:txBody>
          <a:bodyPr vert="horz" lIns="91440" tIns="45720" rIns="91440" bIns="45720" rtlCol="0">
            <a:normAutofit/>
          </a:bodyPr>
          <a:lstStyle/>
          <a:p>
            <a:pPr fontAlgn="base"/>
            <a:endParaRPr lang="en-US" sz="1600" dirty="0" smtClean="0"/>
          </a:p>
          <a:p>
            <a:pPr fontAlgn="base"/>
            <a:r>
              <a:rPr lang="en-US" sz="1600" dirty="0" smtClean="0"/>
              <a:t>A </a:t>
            </a:r>
            <a:r>
              <a:rPr lang="en-US" sz="1600" dirty="0"/>
              <a:t>small computer on a single chip </a:t>
            </a:r>
          </a:p>
          <a:p>
            <a:pPr lvl="1" fontAlgn="base"/>
            <a:r>
              <a:rPr lang="en-US" sz="1600" dirty="0"/>
              <a:t>containing a processor, memory, and input/output</a:t>
            </a:r>
          </a:p>
          <a:p>
            <a:pPr fontAlgn="base"/>
            <a:r>
              <a:rPr lang="en-US" sz="1600" dirty="0"/>
              <a:t>Typically "</a:t>
            </a:r>
            <a:r>
              <a:rPr lang="en-US" sz="1600" b="1" dirty="0"/>
              <a:t>embedded</a:t>
            </a:r>
            <a:r>
              <a:rPr lang="en-US" sz="1600" dirty="0"/>
              <a:t>" inside some device that </a:t>
            </a:r>
            <a:r>
              <a:rPr lang="en-US" sz="1600" dirty="0" smtClean="0"/>
              <a:t>it controls </a:t>
            </a:r>
            <a:endParaRPr lang="en-US" sz="1600" dirty="0"/>
          </a:p>
          <a:p>
            <a:pPr fontAlgn="base"/>
            <a:r>
              <a:rPr lang="en-US" sz="1600" dirty="0"/>
              <a:t>S</a:t>
            </a:r>
            <a:r>
              <a:rPr lang="en-US" sz="1600" dirty="0" smtClean="0"/>
              <a:t>mall </a:t>
            </a:r>
            <a:r>
              <a:rPr lang="en-US" sz="1600" dirty="0"/>
              <a:t>and low cost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11378" r="11378"/>
          <a:stretch>
            <a:fillRect/>
          </a:stretch>
        </p:blipFill>
        <p:spPr>
          <a:xfrm>
            <a:off x="612087" y="0"/>
            <a:ext cx="7069600" cy="6865707"/>
          </a:xfrm>
        </p:spPr>
      </p:pic>
    </p:spTree>
    <p:extLst>
      <p:ext uri="{BB962C8B-B14F-4D97-AF65-F5344CB8AC3E}">
        <p14:creationId xmlns:p14="http://schemas.microsoft.com/office/powerpoint/2010/main" val="1566371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3564" y="0"/>
            <a:ext cx="8623026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5434" y="0"/>
            <a:ext cx="4645478" cy="34841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574267" y="0"/>
            <a:ext cx="3717561" cy="33738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33213" y="3484109"/>
            <a:ext cx="5637293" cy="376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055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3555185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7994" y="365760"/>
            <a:ext cx="6977857" cy="1325562"/>
          </a:xfrm>
        </p:spPr>
        <p:txBody>
          <a:bodyPr>
            <a:normAutofit/>
          </a:bodyPr>
          <a:lstStyle/>
          <a:p>
            <a:r>
              <a:rPr lang="en-US" dirty="0"/>
              <a:t>What is an Embedded System?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7994" y="1828800"/>
            <a:ext cx="6977857" cy="4351337"/>
          </a:xfrm>
        </p:spPr>
        <p:txBody>
          <a:bodyPr>
            <a:normAutofit/>
          </a:bodyPr>
          <a:lstStyle/>
          <a:p>
            <a:r>
              <a:rPr lang="en-US" dirty="0"/>
              <a:t>An </a:t>
            </a:r>
            <a:r>
              <a:rPr lang="en-US" b="1" dirty="0"/>
              <a:t>embedded system</a:t>
            </a:r>
            <a:r>
              <a:rPr lang="en-US" dirty="0"/>
              <a:t> is a computer </a:t>
            </a:r>
            <a:r>
              <a:rPr lang="en-US" b="1" dirty="0"/>
              <a:t>system</a:t>
            </a:r>
            <a:r>
              <a:rPr lang="en-US" dirty="0"/>
              <a:t> with a dedicated function within a larger mechanical or electrical </a:t>
            </a:r>
            <a:r>
              <a:rPr lang="en-US" b="1" dirty="0"/>
              <a:t>system</a:t>
            </a:r>
            <a:r>
              <a:rPr lang="en-US" dirty="0"/>
              <a:t>, often with real-time computing constraints. </a:t>
            </a:r>
          </a:p>
          <a:p>
            <a:r>
              <a:rPr lang="en-US" dirty="0"/>
              <a:t>It is </a:t>
            </a:r>
            <a:r>
              <a:rPr lang="en-US" b="1" dirty="0"/>
              <a:t>embedded </a:t>
            </a:r>
            <a:r>
              <a:rPr lang="en-US" dirty="0"/>
              <a:t>as part of a complete device often including hardware and mechanical parts. </a:t>
            </a:r>
          </a:p>
          <a:p>
            <a:r>
              <a:rPr lang="en-US" b="1" dirty="0"/>
              <a:t>Embedded systems</a:t>
            </a:r>
            <a:r>
              <a:rPr lang="en-US" dirty="0"/>
              <a:t> control many devices in common use today.</a:t>
            </a:r>
          </a:p>
        </p:txBody>
      </p:sp>
    </p:spTree>
    <p:extLst>
      <p:ext uri="{BB962C8B-B14F-4D97-AF65-F5344CB8AC3E}">
        <p14:creationId xmlns:p14="http://schemas.microsoft.com/office/powerpoint/2010/main" val="1592263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Rectangle 103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75" name="Rectangle 7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7" name="Rectangle 7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dirty="0"/>
              <a:t>Get your </a:t>
            </a:r>
            <a:r>
              <a:rPr lang="en-US" dirty="0" smtClean="0"/>
              <a:t>own (if you want)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dirty="0"/>
              <a:t>Hardware ~ around $</a:t>
            </a:r>
            <a:r>
              <a:rPr lang="en-US" b="1" dirty="0" smtClean="0"/>
              <a:t>20</a:t>
            </a:r>
            <a:endParaRPr lang="en-US" dirty="0"/>
          </a:p>
          <a:p>
            <a:pPr lvl="1"/>
            <a:r>
              <a:rPr lang="en-US" dirty="0" smtClean="0"/>
              <a:t>Circuit Playground Classic</a:t>
            </a:r>
          </a:p>
          <a:p>
            <a:pPr lvl="1"/>
            <a:r>
              <a:rPr lang="en-US" dirty="0">
                <a:hlinkClick r:id="rId2"/>
              </a:rPr>
              <a:t>https://www.adafruit.com/product/</a:t>
            </a:r>
            <a:r>
              <a:rPr lang="en-US" dirty="0" smtClean="0">
                <a:hlinkClick r:id="rId2"/>
              </a:rPr>
              <a:t>3000</a:t>
            </a:r>
            <a:endParaRPr lang="en-US" dirty="0"/>
          </a:p>
          <a:p>
            <a:r>
              <a:rPr lang="en-US" b="1" dirty="0" smtClean="0"/>
              <a:t>Software </a:t>
            </a:r>
            <a:r>
              <a:rPr lang="en-US" b="1" dirty="0"/>
              <a:t>~ free</a:t>
            </a:r>
            <a:endParaRPr lang="en-US" dirty="0"/>
          </a:p>
          <a:p>
            <a:pPr lvl="1"/>
            <a:r>
              <a:rPr lang="en-US" dirty="0"/>
              <a:t>Download at </a:t>
            </a:r>
            <a:r>
              <a:rPr lang="en-US" dirty="0">
                <a:hlinkClick r:id="rId3"/>
              </a:rPr>
              <a:t>https://learn.adafruit.com/circuit-playground-lesson-number-0/install-software-</a:t>
            </a:r>
            <a:r>
              <a:rPr lang="en-US" dirty="0" smtClean="0">
                <a:hlinkClick r:id="rId3"/>
              </a:rPr>
              <a:t>windows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4"/>
          <a:srcRect l="11365" r="11365"/>
          <a:stretch>
            <a:fillRect/>
          </a:stretch>
        </p:blipFill>
        <p:spPr>
          <a:xfrm>
            <a:off x="726295" y="773134"/>
            <a:ext cx="5501685" cy="5343012"/>
          </a:xfrm>
        </p:spPr>
      </p:pic>
    </p:spTree>
    <p:extLst>
      <p:ext uri="{BB962C8B-B14F-4D97-AF65-F5344CB8AC3E}">
        <p14:creationId xmlns:p14="http://schemas.microsoft.com/office/powerpoint/2010/main" val="3759327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-179943"/>
            <a:ext cx="9692640" cy="1428929"/>
          </a:xfrm>
        </p:spPr>
        <p:txBody>
          <a:bodyPr/>
          <a:lstStyle/>
          <a:p>
            <a:r>
              <a:rPr lang="en-US" dirty="0" smtClean="0"/>
              <a:t>Layout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643" y="1341762"/>
            <a:ext cx="6506859" cy="527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931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Blink Example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958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Blink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Hardware</a:t>
            </a:r>
          </a:p>
          <a:p>
            <a:pPr lvl="1"/>
            <a:r>
              <a:rPr lang="en-US" dirty="0" smtClean="0"/>
              <a:t>Circuit Playground board</a:t>
            </a:r>
          </a:p>
          <a:p>
            <a:pPr lvl="1"/>
            <a:r>
              <a:rPr lang="en-US" dirty="0" smtClean="0"/>
              <a:t>USB cable</a:t>
            </a:r>
          </a:p>
          <a:p>
            <a:pPr lvl="1"/>
            <a:r>
              <a:rPr lang="en-US" dirty="0" smtClean="0"/>
              <a:t>Computer w/ internet browser</a:t>
            </a:r>
          </a:p>
          <a:p>
            <a:pPr lvl="1"/>
            <a:endParaRPr lang="en-US" dirty="0"/>
          </a:p>
          <a:p>
            <a:r>
              <a:rPr lang="en-US" dirty="0" smtClean="0"/>
              <a:t>Software</a:t>
            </a:r>
            <a:endParaRPr lang="en-US" dirty="0"/>
          </a:p>
          <a:p>
            <a:pPr lvl="1"/>
            <a:r>
              <a:rPr lang="en-US" dirty="0"/>
              <a:t>Launch the </a:t>
            </a:r>
            <a:r>
              <a:rPr lang="en-US" dirty="0" err="1">
                <a:hlinkClick r:id="rId2"/>
              </a:rPr>
              <a:t>Arduino</a:t>
            </a:r>
            <a:r>
              <a:rPr lang="en-US" dirty="0">
                <a:hlinkClick r:id="rId2"/>
              </a:rPr>
              <a:t> </a:t>
            </a:r>
            <a:r>
              <a:rPr lang="en-US" dirty="0" smtClean="0">
                <a:hlinkClick r:id="rId2"/>
              </a:rPr>
              <a:t>Web IDE</a:t>
            </a:r>
            <a:endParaRPr lang="en-US" dirty="0"/>
          </a:p>
          <a:p>
            <a:pPr lvl="1"/>
            <a:r>
              <a:rPr lang="en-US" dirty="0" smtClean="0"/>
              <a:t>Make an account</a:t>
            </a:r>
          </a:p>
          <a:p>
            <a:pPr lvl="1"/>
            <a:r>
              <a:rPr lang="en-US" dirty="0" smtClean="0"/>
              <a:t>Select </a:t>
            </a:r>
            <a:r>
              <a:rPr lang="en-US" dirty="0"/>
              <a:t>your </a:t>
            </a:r>
            <a:r>
              <a:rPr lang="en-US" dirty="0" smtClean="0"/>
              <a:t>board</a:t>
            </a:r>
          </a:p>
          <a:p>
            <a:pPr lvl="1"/>
            <a:r>
              <a:rPr lang="en-US" dirty="0" smtClean="0"/>
              <a:t>Connect the C.P.</a:t>
            </a:r>
            <a:endParaRPr lang="en-US" dirty="0"/>
          </a:p>
          <a:p>
            <a:pPr lvl="1"/>
            <a:r>
              <a:rPr lang="en-US" dirty="0" smtClean="0"/>
              <a:t>Open </a:t>
            </a:r>
            <a:r>
              <a:rPr lang="en-US" dirty="0"/>
              <a:t>the </a:t>
            </a:r>
            <a:r>
              <a:rPr lang="en-US" dirty="0" smtClean="0"/>
              <a:t>example Basics </a:t>
            </a:r>
            <a:r>
              <a:rPr lang="en-US" dirty="0" smtClean="0">
                <a:sym typeface="Wingdings"/>
              </a:rPr>
              <a:t> Blink</a:t>
            </a:r>
            <a:endParaRPr lang="en-US" dirty="0"/>
          </a:p>
          <a:p>
            <a:pPr lvl="1"/>
            <a:r>
              <a:rPr lang="en-US" dirty="0"/>
              <a:t>Upload the </a:t>
            </a:r>
            <a:r>
              <a:rPr lang="en-US" dirty="0" smtClean="0"/>
              <a:t>program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114744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View">
      <a:maj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1564</TotalTime>
  <Words>473</Words>
  <Application>Microsoft Macintosh PowerPoint</Application>
  <PresentationFormat>Custom</PresentationFormat>
  <Paragraphs>69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View</vt:lpstr>
      <vt:lpstr>Introduction to Circuit Playground</vt:lpstr>
      <vt:lpstr>Learning Goals</vt:lpstr>
      <vt:lpstr>What is a Circuit Playground?</vt:lpstr>
      <vt:lpstr>PowerPoint Presentation</vt:lpstr>
      <vt:lpstr>What is an Embedded System?</vt:lpstr>
      <vt:lpstr>Get your own (if you want)</vt:lpstr>
      <vt:lpstr>Layout</vt:lpstr>
      <vt:lpstr>Blink Example</vt:lpstr>
      <vt:lpstr>Example: Blink</vt:lpstr>
      <vt:lpstr>Play with the Code</vt:lpstr>
      <vt:lpstr>Circuit Playground Library</vt:lpstr>
      <vt:lpstr>Including the C.P. Library</vt:lpstr>
      <vt:lpstr>Learning the Library</vt:lpstr>
      <vt:lpstr>Fade Example</vt:lpstr>
      <vt:lpstr>Example: Fade</vt:lpstr>
      <vt:lpstr>Play with the Code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Rob Thompson</cp:lastModifiedBy>
  <cp:revision>23</cp:revision>
  <dcterms:created xsi:type="dcterms:W3CDTF">2017-07-25T19:47:15Z</dcterms:created>
  <dcterms:modified xsi:type="dcterms:W3CDTF">2018-07-09T19:50:54Z</dcterms:modified>
</cp:coreProperties>
</file>